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sldIdLst>
    <p:sldId id="256" r:id="rId2"/>
    <p:sldId id="259" r:id="rId3"/>
    <p:sldId id="257" r:id="rId4"/>
    <p:sldId id="260" r:id="rId5"/>
    <p:sldId id="261" r:id="rId6"/>
    <p:sldId id="263" r:id="rId7"/>
    <p:sldId id="262" r:id="rId8"/>
    <p:sldId id="264" r:id="rId9"/>
    <p:sldId id="265" r:id="rId10"/>
    <p:sldId id="266" r:id="rId11"/>
    <p:sldId id="25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8" d="100"/>
          <a:sy n="88" d="100"/>
        </p:scale>
        <p:origin x="-2880"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GB"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GB"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D6972A86-673D-2C4E-A180-42C7A391DDD5}" type="datetimeFigureOut">
              <a:rPr lang="en-US" smtClean="0"/>
              <a:t>27/05/2016</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C51406EE-5312-E84D-95C2-7CFC03636224}"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extLst/>
          </a:lstStyle>
          <a:p>
            <a:fld id="{D6972A86-673D-2C4E-A180-42C7A391DDD5}" type="datetimeFigureOut">
              <a:rPr lang="en-US" smtClean="0"/>
              <a:t>27/05/2016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51406EE-5312-E84D-95C2-7CFC0363622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extLst/>
          </a:lstStyle>
          <a:p>
            <a:fld id="{D6972A86-673D-2C4E-A180-42C7A391DDD5}" type="datetimeFigureOut">
              <a:rPr lang="en-US" smtClean="0"/>
              <a:t>27/05/2016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51406EE-5312-E84D-95C2-7CFC0363622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GB"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extLst/>
          </a:lstStyle>
          <a:p>
            <a:fld id="{D6972A86-673D-2C4E-A180-42C7A391DDD5}" type="datetimeFigureOut">
              <a:rPr lang="en-US" smtClean="0"/>
              <a:t>27/05/2016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51406EE-5312-E84D-95C2-7CFC0363622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GB"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GB"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D6972A86-673D-2C4E-A180-42C7A391DDD5}" type="datetimeFigureOut">
              <a:rPr lang="en-US" smtClean="0"/>
              <a:t>27/05/2016</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C51406EE-5312-E84D-95C2-7CFC03636224}"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GB"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5" name="Date Placeholder 4"/>
          <p:cNvSpPr>
            <a:spLocks noGrp="1"/>
          </p:cNvSpPr>
          <p:nvPr>
            <p:ph type="dt" sz="half" idx="10"/>
          </p:nvPr>
        </p:nvSpPr>
        <p:spPr/>
        <p:txBody>
          <a:bodyPr/>
          <a:lstStyle>
            <a:extLst/>
          </a:lstStyle>
          <a:p>
            <a:fld id="{D6972A86-673D-2C4E-A180-42C7A391DDD5}" type="datetimeFigureOut">
              <a:rPr lang="en-US" smtClean="0"/>
              <a:t>27/05/2016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C51406EE-5312-E84D-95C2-7CFC03636224}"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GB"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GB"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GB"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7" name="Date Placeholder 6"/>
          <p:cNvSpPr>
            <a:spLocks noGrp="1"/>
          </p:cNvSpPr>
          <p:nvPr>
            <p:ph type="dt" sz="half" idx="10"/>
          </p:nvPr>
        </p:nvSpPr>
        <p:spPr/>
        <p:txBody>
          <a:bodyPr/>
          <a:lstStyle>
            <a:extLst/>
          </a:lstStyle>
          <a:p>
            <a:fld id="{D6972A86-673D-2C4E-A180-42C7A391DDD5}" type="datetimeFigureOut">
              <a:rPr lang="en-US" smtClean="0"/>
              <a:t>27/05/2016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C51406EE-5312-E84D-95C2-7CFC0363622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GB"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6972A86-673D-2C4E-A180-42C7A391DDD5}" type="datetimeFigureOut">
              <a:rPr lang="en-US" smtClean="0"/>
              <a:t>27/05/2016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51406EE-5312-E84D-95C2-7CFC03636224}"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6972A86-673D-2C4E-A180-42C7A391DDD5}" type="datetimeFigureOut">
              <a:rPr lang="en-US" smtClean="0"/>
              <a:t>27/05/2016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51406EE-5312-E84D-95C2-7CFC0363622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GB"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GB"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D6972A86-673D-2C4E-A180-42C7A391DDD5}" type="datetimeFigureOut">
              <a:rPr lang="en-US" smtClean="0"/>
              <a:t>27/05/2016</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C51406EE-5312-E84D-95C2-7CFC03636224}"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GB"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GB"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GB" smtClean="0">
                <a:solidFill>
                  <a:schemeClr val="lt1"/>
                </a:solidFill>
                <a:latin typeface="+mn-lt"/>
                <a:ea typeface="+mn-ea"/>
                <a:cs typeface="+mn-cs"/>
              </a:rPr>
              <a:t>Drag picture to placeholder or click icon to add</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D6972A86-673D-2C4E-A180-42C7A391DDD5}" type="datetimeFigureOut">
              <a:rPr lang="en-US" smtClean="0"/>
              <a:t>27/05/2016</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C51406EE-5312-E84D-95C2-7CFC03636224}"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6972A86-673D-2C4E-A180-42C7A391DDD5}" type="datetimeFigureOut">
              <a:rPr lang="en-US" smtClean="0"/>
              <a:t>27/05/2016</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C51406EE-5312-E84D-95C2-7CFC03636224}"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GB"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GB" smtClean="0"/>
              <a:t>Click to edit Master text styles</a:t>
            </a:r>
          </a:p>
          <a:p>
            <a:pPr lvl="1" eaLnBrk="1" latinLnBrk="0" hangingPunct="1"/>
            <a:r>
              <a:rPr kumimoji="0" lang="en-GB" smtClean="0"/>
              <a:t>Second level</a:t>
            </a:r>
          </a:p>
          <a:p>
            <a:pPr lvl="2" eaLnBrk="1" latinLnBrk="0" hangingPunct="1"/>
            <a:r>
              <a:rPr kumimoji="0" lang="en-GB" smtClean="0"/>
              <a:t>Third level</a:t>
            </a:r>
          </a:p>
          <a:p>
            <a:pPr lvl="3" eaLnBrk="1" latinLnBrk="0" hangingPunct="1"/>
            <a:r>
              <a:rPr kumimoji="0" lang="en-GB" smtClean="0"/>
              <a:t>Fourth level</a:t>
            </a:r>
          </a:p>
          <a:p>
            <a:pPr lvl="4" eaLnBrk="1" latinLnBrk="0" hangingPunct="1"/>
            <a:r>
              <a:rPr kumimoji="0" lang="en-GB"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Writing About Photography</a:t>
            </a:r>
            <a:endParaRPr lang="en-US" dirty="0"/>
          </a:p>
        </p:txBody>
      </p:sp>
      <p:sp>
        <p:nvSpPr>
          <p:cNvPr id="3" name="Subtitle 2"/>
          <p:cNvSpPr>
            <a:spLocks noGrp="1"/>
          </p:cNvSpPr>
          <p:nvPr>
            <p:ph type="subTitle" idx="1"/>
          </p:nvPr>
        </p:nvSpPr>
        <p:spPr>
          <a:xfrm>
            <a:off x="1328074" y="2819400"/>
            <a:ext cx="7365760" cy="1752600"/>
          </a:xfrm>
        </p:spPr>
        <p:txBody>
          <a:bodyPr>
            <a:normAutofit/>
          </a:bodyPr>
          <a:lstStyle/>
          <a:p>
            <a:r>
              <a:rPr lang="en-US" dirty="0" smtClean="0"/>
              <a:t>Connections</a:t>
            </a:r>
          </a:p>
          <a:p>
            <a:r>
              <a:rPr lang="en-US" dirty="0" smtClean="0"/>
              <a:t>Analysis</a:t>
            </a:r>
          </a:p>
          <a:p>
            <a:r>
              <a:rPr lang="en-US" dirty="0" smtClean="0"/>
              <a:t>Explanation – Motivation &amp; Intention</a:t>
            </a:r>
            <a:endParaRPr lang="en-US" dirty="0"/>
          </a:p>
        </p:txBody>
      </p:sp>
      <p:sp>
        <p:nvSpPr>
          <p:cNvPr id="4" name="TextBox 3"/>
          <p:cNvSpPr txBox="1"/>
          <p:nvPr/>
        </p:nvSpPr>
        <p:spPr>
          <a:xfrm>
            <a:off x="7487019" y="6216814"/>
            <a:ext cx="1419380" cy="307777"/>
          </a:xfrm>
          <a:prstGeom prst="rect">
            <a:avLst/>
          </a:prstGeom>
          <a:noFill/>
        </p:spPr>
        <p:txBody>
          <a:bodyPr wrap="square" rtlCol="0">
            <a:spAutoFit/>
          </a:bodyPr>
          <a:lstStyle/>
          <a:p>
            <a:pPr algn="r"/>
            <a:r>
              <a:rPr lang="en-US" sz="1400" dirty="0" smtClean="0"/>
              <a:t>GCSE - 2016</a:t>
            </a:r>
            <a:endParaRPr lang="en-US" sz="1400" dirty="0"/>
          </a:p>
        </p:txBody>
      </p:sp>
    </p:spTree>
    <p:extLst>
      <p:ext uri="{BB962C8B-B14F-4D97-AF65-F5344CB8AC3E}">
        <p14:creationId xmlns:p14="http://schemas.microsoft.com/office/powerpoint/2010/main" val="80238648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your work is marked…</a:t>
            </a:r>
            <a:endParaRPr lang="en-US" dirty="0"/>
          </a:p>
        </p:txBody>
      </p:sp>
      <p:sp>
        <p:nvSpPr>
          <p:cNvPr id="3" name="Content Placeholder 2"/>
          <p:cNvSpPr>
            <a:spLocks noGrp="1"/>
          </p:cNvSpPr>
          <p:nvPr>
            <p:ph idx="1"/>
          </p:nvPr>
        </p:nvSpPr>
        <p:spPr>
          <a:xfrm>
            <a:off x="457200" y="1646237"/>
            <a:ext cx="8229600" cy="4616513"/>
          </a:xfrm>
        </p:spPr>
        <p:txBody>
          <a:bodyPr>
            <a:normAutofit lnSpcReduction="10000"/>
          </a:bodyPr>
          <a:lstStyle/>
          <a:p>
            <a:r>
              <a:rPr lang="en-US" dirty="0" smtClean="0"/>
              <a:t>You must meet certain criteria –</a:t>
            </a:r>
          </a:p>
          <a:p>
            <a:pPr lvl="1"/>
            <a:r>
              <a:rPr lang="en-US" dirty="0" smtClean="0"/>
              <a:t>The 4 assessment objectives – read them; understand them and check your writing against each one.</a:t>
            </a:r>
          </a:p>
          <a:p>
            <a:pPr lvl="1"/>
            <a:endParaRPr lang="en-US" dirty="0"/>
          </a:p>
          <a:p>
            <a:pPr lvl="1"/>
            <a:endParaRPr lang="en-US" dirty="0" smtClean="0"/>
          </a:p>
          <a:p>
            <a:pPr lvl="1"/>
            <a:endParaRPr lang="en-US" dirty="0"/>
          </a:p>
          <a:p>
            <a:pPr marL="411480" lvl="1" indent="0" algn="ctr">
              <a:buNone/>
            </a:pPr>
            <a:r>
              <a:rPr lang="en-US" sz="3600" dirty="0" smtClean="0"/>
              <a:t>AO4 – to be considered and discussed later this academic year…</a:t>
            </a:r>
            <a:endParaRPr lang="en-US" sz="3600" dirty="0"/>
          </a:p>
        </p:txBody>
      </p:sp>
    </p:spTree>
    <p:extLst>
      <p:ext uri="{BB962C8B-B14F-4D97-AF65-F5344CB8AC3E}">
        <p14:creationId xmlns:p14="http://schemas.microsoft.com/office/powerpoint/2010/main" val="29738391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your work is marked…</a:t>
            </a:r>
            <a:endParaRPr lang="en-US" dirty="0"/>
          </a:p>
        </p:txBody>
      </p:sp>
      <p:sp>
        <p:nvSpPr>
          <p:cNvPr id="3" name="Content Placeholder 2"/>
          <p:cNvSpPr>
            <a:spLocks noGrp="1"/>
          </p:cNvSpPr>
          <p:nvPr>
            <p:ph idx="1"/>
          </p:nvPr>
        </p:nvSpPr>
        <p:spPr>
          <a:xfrm>
            <a:off x="457200" y="1646237"/>
            <a:ext cx="8229600" cy="2019059"/>
          </a:xfrm>
        </p:spPr>
        <p:txBody>
          <a:bodyPr/>
          <a:lstStyle/>
          <a:p>
            <a:r>
              <a:rPr lang="en-US" dirty="0" smtClean="0"/>
              <a:t>You must meet certain criteria –</a:t>
            </a:r>
          </a:p>
          <a:p>
            <a:pPr lvl="1"/>
            <a:r>
              <a:rPr lang="en-US" sz="2400" dirty="0"/>
              <a:t>Develop </a:t>
            </a:r>
            <a:r>
              <a:rPr lang="en-US" sz="2400" dirty="0" smtClean="0"/>
              <a:t>your </a:t>
            </a:r>
            <a:r>
              <a:rPr lang="en-US" sz="2400" dirty="0"/>
              <a:t>ideas through investigations informed by </a:t>
            </a:r>
            <a:r>
              <a:rPr lang="en-US" sz="2400" i="1" dirty="0"/>
              <a:t>contextual and other sources</a:t>
            </a:r>
            <a:r>
              <a:rPr lang="en-US" sz="2400" dirty="0"/>
              <a:t>, demonstrating analytical and </a:t>
            </a:r>
            <a:r>
              <a:rPr lang="en-US" sz="2400" i="1" dirty="0"/>
              <a:t>cultural understanding</a:t>
            </a:r>
            <a:r>
              <a:rPr lang="en-US" sz="2400" dirty="0"/>
              <a:t>.</a:t>
            </a:r>
          </a:p>
          <a:p>
            <a:pPr lvl="1"/>
            <a:endParaRPr lang="en-US" dirty="0"/>
          </a:p>
        </p:txBody>
      </p:sp>
      <p:sp>
        <p:nvSpPr>
          <p:cNvPr id="4" name="TextBox 3"/>
          <p:cNvSpPr txBox="1"/>
          <p:nvPr/>
        </p:nvSpPr>
        <p:spPr>
          <a:xfrm>
            <a:off x="634974" y="3665296"/>
            <a:ext cx="8051825" cy="1200328"/>
          </a:xfrm>
          <a:prstGeom prst="rect">
            <a:avLst/>
          </a:prstGeom>
          <a:noFill/>
        </p:spPr>
        <p:txBody>
          <a:bodyPr wrap="square" rtlCol="0">
            <a:spAutoFit/>
          </a:bodyPr>
          <a:lstStyle/>
          <a:p>
            <a:r>
              <a:rPr lang="en-US" sz="2400" dirty="0" smtClean="0"/>
              <a:t>CONTEXTUAL AND OTHER SOURCES = </a:t>
            </a:r>
            <a:r>
              <a:rPr lang="en-US" sz="2400" dirty="0" smtClean="0"/>
              <a:t>work </a:t>
            </a:r>
            <a:r>
              <a:rPr lang="en-US" sz="2400" dirty="0"/>
              <a:t>by </a:t>
            </a:r>
            <a:r>
              <a:rPr lang="en-US" sz="2400" dirty="0" smtClean="0"/>
              <a:t>photographers, artists</a:t>
            </a:r>
            <a:r>
              <a:rPr lang="en-US" sz="2400" dirty="0"/>
              <a:t>, designers, craftspeople or architects, as well as cultural objects and </a:t>
            </a:r>
            <a:r>
              <a:rPr lang="en-US" sz="2400" dirty="0" err="1"/>
              <a:t>artefacts</a:t>
            </a:r>
            <a:endParaRPr lang="en-US" sz="2400" dirty="0"/>
          </a:p>
        </p:txBody>
      </p:sp>
      <p:sp>
        <p:nvSpPr>
          <p:cNvPr id="5" name="TextBox 4"/>
          <p:cNvSpPr txBox="1"/>
          <p:nvPr/>
        </p:nvSpPr>
        <p:spPr>
          <a:xfrm>
            <a:off x="634975" y="5207124"/>
            <a:ext cx="8051825" cy="4154983"/>
          </a:xfrm>
          <a:prstGeom prst="rect">
            <a:avLst/>
          </a:prstGeom>
          <a:noFill/>
        </p:spPr>
        <p:txBody>
          <a:bodyPr wrap="square" rtlCol="0">
            <a:spAutoFit/>
          </a:bodyPr>
          <a:lstStyle/>
          <a:p>
            <a:r>
              <a:rPr lang="en-US" sz="2400" dirty="0" smtClean="0"/>
              <a:t>CULTURAL UNDERSTANDING = </a:t>
            </a:r>
            <a:r>
              <a:rPr lang="en-US" sz="2400" dirty="0" smtClean="0"/>
              <a:t>the </a:t>
            </a:r>
            <a:r>
              <a:rPr lang="en-US" sz="2400" b="1" dirty="0"/>
              <a:t>context</a:t>
            </a:r>
            <a:r>
              <a:rPr lang="en-US" sz="2400" dirty="0"/>
              <a:t> of a work of art, craft or design. You could present research on:</a:t>
            </a:r>
          </a:p>
          <a:p>
            <a:r>
              <a:rPr lang="en-US" sz="2400" dirty="0"/>
              <a:t>		when and where it was produced</a:t>
            </a:r>
          </a:p>
          <a:p>
            <a:r>
              <a:rPr lang="en-US" sz="2400" dirty="0"/>
              <a:t>		how it reflects its cultural background</a:t>
            </a:r>
          </a:p>
          <a:p>
            <a:r>
              <a:rPr lang="en-US" sz="2400" dirty="0"/>
              <a:t>		how it shows different ways of seeing the world in visual terms</a:t>
            </a:r>
          </a:p>
          <a:p>
            <a:r>
              <a:rPr lang="en-US" sz="2400" dirty="0"/>
              <a:t>		the work's purpose and meaning</a:t>
            </a:r>
          </a:p>
          <a:p>
            <a:r>
              <a:rPr lang="en-US" sz="2400" dirty="0"/>
              <a:t>		its symbolic, religious, spiritual or practical function or significance</a:t>
            </a:r>
          </a:p>
          <a:p>
            <a:r>
              <a:rPr lang="en-US" sz="2400" dirty="0"/>
              <a:t>		its personal, social, historical or vocational significance</a:t>
            </a:r>
          </a:p>
        </p:txBody>
      </p:sp>
    </p:spTree>
    <p:extLst>
      <p:ext uri="{BB962C8B-B14F-4D97-AF65-F5344CB8AC3E}">
        <p14:creationId xmlns:p14="http://schemas.microsoft.com/office/powerpoint/2010/main" val="25933276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your work is marked…</a:t>
            </a:r>
            <a:endParaRPr lang="en-US" dirty="0"/>
          </a:p>
        </p:txBody>
      </p:sp>
      <p:sp>
        <p:nvSpPr>
          <p:cNvPr id="3" name="Content Placeholder 2"/>
          <p:cNvSpPr>
            <a:spLocks noGrp="1"/>
          </p:cNvSpPr>
          <p:nvPr>
            <p:ph idx="1"/>
          </p:nvPr>
        </p:nvSpPr>
        <p:spPr>
          <a:xfrm>
            <a:off x="457200" y="1646236"/>
            <a:ext cx="8229600" cy="4919549"/>
          </a:xfrm>
        </p:spPr>
        <p:txBody>
          <a:bodyPr>
            <a:normAutofit fontScale="92500" lnSpcReduction="10000"/>
          </a:bodyPr>
          <a:lstStyle/>
          <a:p>
            <a:r>
              <a:rPr lang="en-US" dirty="0" smtClean="0"/>
              <a:t>There are 4 assessment objects that you MUST meet –</a:t>
            </a:r>
          </a:p>
          <a:p>
            <a:pPr marL="0" indent="0">
              <a:buNone/>
            </a:pPr>
            <a:endParaRPr lang="en-US" dirty="0" smtClean="0"/>
          </a:p>
          <a:p>
            <a:pPr lvl="1"/>
            <a:r>
              <a:rPr lang="en-US" sz="1800" dirty="0" smtClean="0"/>
              <a:t>AO1 - </a:t>
            </a:r>
            <a:r>
              <a:rPr lang="en-US" sz="1800" b="1" dirty="0">
                <a:solidFill>
                  <a:schemeClr val="accent6">
                    <a:lumMod val="50000"/>
                  </a:schemeClr>
                </a:solidFill>
              </a:rPr>
              <a:t>Develop</a:t>
            </a:r>
            <a:r>
              <a:rPr lang="en-US" sz="1800" dirty="0"/>
              <a:t> their ideas through investigations informed by contextual and other sources, demonstrating analytical and cultural understanding</a:t>
            </a:r>
            <a:r>
              <a:rPr lang="en-US" sz="1800" dirty="0" smtClean="0"/>
              <a:t>.</a:t>
            </a:r>
          </a:p>
          <a:p>
            <a:pPr marL="411480" lvl="1" indent="0">
              <a:buNone/>
            </a:pPr>
            <a:endParaRPr lang="en-US" sz="1800" dirty="0" smtClean="0"/>
          </a:p>
          <a:p>
            <a:pPr lvl="1"/>
            <a:r>
              <a:rPr lang="en-US" sz="1800" dirty="0" smtClean="0"/>
              <a:t>AO2 - </a:t>
            </a:r>
            <a:r>
              <a:rPr lang="en-US" sz="1800" b="1" dirty="0">
                <a:solidFill>
                  <a:srgbClr val="9D3232"/>
                </a:solidFill>
              </a:rPr>
              <a:t>Explore</a:t>
            </a:r>
            <a:r>
              <a:rPr lang="en-US" sz="1800" dirty="0"/>
              <a:t> and refine their ideas through experimenting and selecting appropriate resources, media, materials, techniques and processes</a:t>
            </a:r>
            <a:r>
              <a:rPr lang="en-US" sz="1800" dirty="0" smtClean="0"/>
              <a:t>.</a:t>
            </a:r>
          </a:p>
          <a:p>
            <a:pPr lvl="1"/>
            <a:endParaRPr lang="en-US" sz="1800" dirty="0"/>
          </a:p>
          <a:p>
            <a:pPr lvl="1"/>
            <a:r>
              <a:rPr lang="en-US" sz="1800" dirty="0" smtClean="0"/>
              <a:t>AO3 - </a:t>
            </a:r>
            <a:r>
              <a:rPr lang="en-US" sz="1800" b="1" dirty="0">
                <a:solidFill>
                  <a:srgbClr val="9D3232"/>
                </a:solidFill>
              </a:rPr>
              <a:t>Record </a:t>
            </a:r>
            <a:r>
              <a:rPr lang="en-US" sz="1800" dirty="0"/>
              <a:t>ideas, observations and insights relevant to their intentions in visual and/or other </a:t>
            </a:r>
            <a:r>
              <a:rPr lang="en-US" sz="1800" dirty="0"/>
              <a:t>forms</a:t>
            </a:r>
            <a:r>
              <a:rPr lang="en-US" sz="1800" dirty="0" smtClean="0"/>
              <a:t>.</a:t>
            </a:r>
          </a:p>
          <a:p>
            <a:pPr lvl="1"/>
            <a:endParaRPr lang="en-US" sz="1800" dirty="0"/>
          </a:p>
          <a:p>
            <a:pPr lvl="1"/>
            <a:r>
              <a:rPr lang="en-US" sz="1800" dirty="0" smtClean="0"/>
              <a:t>AO4 - </a:t>
            </a:r>
            <a:r>
              <a:rPr lang="en-US" sz="1800" b="1" dirty="0">
                <a:solidFill>
                  <a:srgbClr val="9D3232"/>
                </a:solidFill>
              </a:rPr>
              <a:t>Present</a:t>
            </a:r>
            <a:r>
              <a:rPr lang="en-US" sz="1800" dirty="0"/>
              <a:t> a personal, informed and meaningful response demonstrating analytical and critical understanding, </a:t>
            </a:r>
            <a:r>
              <a:rPr lang="en-US" sz="1800" dirty="0" err="1"/>
              <a:t>realising</a:t>
            </a:r>
            <a:r>
              <a:rPr lang="en-US" sz="1800" dirty="0"/>
              <a:t> intentions and, where appropriate, making connections between visual, written, oral or other elements.</a:t>
            </a:r>
          </a:p>
          <a:p>
            <a:pPr lvl="1"/>
            <a:endParaRPr lang="en-US" dirty="0"/>
          </a:p>
        </p:txBody>
      </p:sp>
    </p:spTree>
    <p:extLst>
      <p:ext uri="{BB962C8B-B14F-4D97-AF65-F5344CB8AC3E}">
        <p14:creationId xmlns:p14="http://schemas.microsoft.com/office/powerpoint/2010/main" val="37257167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AO1 - Develop</a:t>
            </a:r>
            <a:endParaRPr lang="en-US" dirty="0"/>
          </a:p>
        </p:txBody>
      </p:sp>
      <p:sp>
        <p:nvSpPr>
          <p:cNvPr id="3" name="Content Placeholder 2"/>
          <p:cNvSpPr>
            <a:spLocks noGrp="1"/>
          </p:cNvSpPr>
          <p:nvPr>
            <p:ph idx="1"/>
          </p:nvPr>
        </p:nvSpPr>
        <p:spPr>
          <a:xfrm>
            <a:off x="457200" y="1646238"/>
            <a:ext cx="8229600" cy="1369696"/>
          </a:xfrm>
        </p:spPr>
        <p:txBody>
          <a:bodyPr/>
          <a:lstStyle/>
          <a:p>
            <a:pPr marL="411480" lvl="1" indent="0">
              <a:buNone/>
            </a:pPr>
            <a:r>
              <a:rPr lang="en-US" sz="2400" dirty="0" smtClean="0"/>
              <a:t>Develop your </a:t>
            </a:r>
            <a:r>
              <a:rPr lang="en-US" sz="2400" dirty="0"/>
              <a:t>ideas through investigations informed by </a:t>
            </a:r>
            <a:r>
              <a:rPr lang="en-US" sz="2400" i="1" dirty="0"/>
              <a:t>contextual and other sources</a:t>
            </a:r>
            <a:r>
              <a:rPr lang="en-US" sz="2400" dirty="0"/>
              <a:t>, demonstrating analytical and </a:t>
            </a:r>
            <a:r>
              <a:rPr lang="en-US" sz="2400" i="1" dirty="0"/>
              <a:t>cultural understanding</a:t>
            </a:r>
            <a:r>
              <a:rPr lang="en-US" sz="2400" dirty="0"/>
              <a:t>.</a:t>
            </a:r>
          </a:p>
          <a:p>
            <a:pPr lvl="1"/>
            <a:endParaRPr lang="en-US" dirty="0"/>
          </a:p>
        </p:txBody>
      </p:sp>
      <p:sp>
        <p:nvSpPr>
          <p:cNvPr id="4" name="TextBox 3"/>
          <p:cNvSpPr txBox="1"/>
          <p:nvPr/>
        </p:nvSpPr>
        <p:spPr>
          <a:xfrm>
            <a:off x="1009376" y="2978552"/>
            <a:ext cx="7836981" cy="1015663"/>
          </a:xfrm>
          <a:prstGeom prst="rect">
            <a:avLst/>
          </a:prstGeom>
          <a:noFill/>
        </p:spPr>
        <p:txBody>
          <a:bodyPr wrap="square" rtlCol="0">
            <a:spAutoFit/>
          </a:bodyPr>
          <a:lstStyle/>
          <a:p>
            <a:r>
              <a:rPr lang="en-US" sz="2000" dirty="0" smtClean="0"/>
              <a:t>CONTEXTUAL AND OTHER SOURCES = </a:t>
            </a:r>
            <a:r>
              <a:rPr lang="en-US" sz="2000" dirty="0" smtClean="0"/>
              <a:t>work </a:t>
            </a:r>
            <a:r>
              <a:rPr lang="en-US" sz="2000" dirty="0"/>
              <a:t>by </a:t>
            </a:r>
            <a:r>
              <a:rPr lang="en-US" sz="2000" dirty="0" smtClean="0"/>
              <a:t>photographers, artists</a:t>
            </a:r>
            <a:r>
              <a:rPr lang="en-US" sz="2000" dirty="0"/>
              <a:t>, designers, craftspeople or architects, as well as cultural objects and </a:t>
            </a:r>
            <a:r>
              <a:rPr lang="en-US" sz="2000" dirty="0" err="1"/>
              <a:t>artefacts</a:t>
            </a:r>
            <a:endParaRPr lang="en-US" sz="2000" dirty="0"/>
          </a:p>
        </p:txBody>
      </p:sp>
      <p:sp>
        <p:nvSpPr>
          <p:cNvPr id="5" name="TextBox 4"/>
          <p:cNvSpPr txBox="1"/>
          <p:nvPr/>
        </p:nvSpPr>
        <p:spPr>
          <a:xfrm>
            <a:off x="1009376" y="4079349"/>
            <a:ext cx="7836981" cy="2246769"/>
          </a:xfrm>
          <a:prstGeom prst="rect">
            <a:avLst/>
          </a:prstGeom>
          <a:noFill/>
        </p:spPr>
        <p:txBody>
          <a:bodyPr wrap="square" rtlCol="0">
            <a:spAutoFit/>
          </a:bodyPr>
          <a:lstStyle/>
          <a:p>
            <a:r>
              <a:rPr lang="en-US" sz="2000" dirty="0" smtClean="0"/>
              <a:t>CULTURAL UNDERSTANDING = </a:t>
            </a:r>
            <a:r>
              <a:rPr lang="en-US" sz="2000" dirty="0" smtClean="0"/>
              <a:t>the </a:t>
            </a:r>
            <a:r>
              <a:rPr lang="en-US" sz="2000" b="1" dirty="0"/>
              <a:t>context</a:t>
            </a:r>
            <a:r>
              <a:rPr lang="en-US" sz="2000" dirty="0"/>
              <a:t> of a </a:t>
            </a:r>
            <a:r>
              <a:rPr lang="en-US" sz="2000" dirty="0" smtClean="0"/>
              <a:t>work - </a:t>
            </a:r>
            <a:r>
              <a:rPr lang="en-US" sz="2000" dirty="0"/>
              <a:t>	</a:t>
            </a:r>
            <a:endParaRPr lang="en-US" sz="2000" dirty="0" smtClean="0"/>
          </a:p>
          <a:p>
            <a:pPr marL="342900" indent="-342900">
              <a:buFont typeface="Arial"/>
              <a:buChar char="•"/>
            </a:pPr>
            <a:r>
              <a:rPr lang="en-US" sz="2000" dirty="0" smtClean="0"/>
              <a:t>when </a:t>
            </a:r>
            <a:r>
              <a:rPr lang="en-US" sz="2000" dirty="0"/>
              <a:t>and where it was produced</a:t>
            </a:r>
          </a:p>
          <a:p>
            <a:pPr marL="342900" indent="-342900">
              <a:buFont typeface="Arial"/>
              <a:buChar char="•"/>
            </a:pPr>
            <a:r>
              <a:rPr lang="en-US" sz="2000" dirty="0" smtClean="0"/>
              <a:t>how </a:t>
            </a:r>
            <a:r>
              <a:rPr lang="en-US" sz="2000" dirty="0"/>
              <a:t>it reflects its cultural background</a:t>
            </a:r>
          </a:p>
          <a:p>
            <a:pPr marL="342900" indent="-342900">
              <a:buFont typeface="Arial"/>
              <a:buChar char="•"/>
            </a:pPr>
            <a:r>
              <a:rPr lang="en-US" sz="2000" dirty="0" smtClean="0"/>
              <a:t>how </a:t>
            </a:r>
            <a:r>
              <a:rPr lang="en-US" sz="2000" dirty="0"/>
              <a:t>it shows different ways of seeing the world in visual terms</a:t>
            </a:r>
          </a:p>
          <a:p>
            <a:pPr marL="342900" indent="-342900">
              <a:buFont typeface="Arial"/>
              <a:buChar char="•"/>
            </a:pPr>
            <a:r>
              <a:rPr lang="en-US" sz="2000" dirty="0" smtClean="0"/>
              <a:t>the </a:t>
            </a:r>
            <a:r>
              <a:rPr lang="en-US" sz="2000" dirty="0"/>
              <a:t>work's purpose and meaning</a:t>
            </a:r>
          </a:p>
          <a:p>
            <a:pPr marL="342900" indent="-342900">
              <a:buFont typeface="Arial"/>
              <a:buChar char="•"/>
            </a:pPr>
            <a:r>
              <a:rPr lang="en-US" sz="2000" dirty="0" smtClean="0"/>
              <a:t>its </a:t>
            </a:r>
            <a:r>
              <a:rPr lang="en-US" sz="2000" dirty="0"/>
              <a:t>symbolic, </a:t>
            </a:r>
            <a:r>
              <a:rPr lang="en-US" sz="2000" dirty="0" smtClean="0"/>
              <a:t>spiritual </a:t>
            </a:r>
            <a:r>
              <a:rPr lang="en-US" sz="2000" dirty="0"/>
              <a:t>or practical function or significance</a:t>
            </a:r>
          </a:p>
          <a:p>
            <a:pPr marL="342900" indent="-342900">
              <a:buFont typeface="Arial"/>
              <a:buChar char="•"/>
            </a:pPr>
            <a:r>
              <a:rPr lang="en-US" sz="2000" dirty="0" smtClean="0"/>
              <a:t>its </a:t>
            </a:r>
            <a:r>
              <a:rPr lang="en-US" sz="2000" dirty="0"/>
              <a:t>personal, social, historical or vocational significance</a:t>
            </a:r>
          </a:p>
        </p:txBody>
      </p:sp>
    </p:spTree>
    <p:extLst>
      <p:ext uri="{BB962C8B-B14F-4D97-AF65-F5344CB8AC3E}">
        <p14:creationId xmlns:p14="http://schemas.microsoft.com/office/powerpoint/2010/main" val="217680517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AO1 – Develop EXAMPLE</a:t>
            </a:r>
            <a:endParaRPr lang="en-US" dirty="0"/>
          </a:p>
        </p:txBody>
      </p:sp>
      <p:sp>
        <p:nvSpPr>
          <p:cNvPr id="3" name="Content Placeholder 2"/>
          <p:cNvSpPr>
            <a:spLocks noGrp="1"/>
          </p:cNvSpPr>
          <p:nvPr>
            <p:ph idx="1"/>
          </p:nvPr>
        </p:nvSpPr>
        <p:spPr>
          <a:xfrm>
            <a:off x="457200" y="1803788"/>
            <a:ext cx="5069968" cy="4274976"/>
          </a:xfrm>
        </p:spPr>
        <p:txBody>
          <a:bodyPr>
            <a:normAutofit lnSpcReduction="10000"/>
          </a:bodyPr>
          <a:lstStyle/>
          <a:p>
            <a:pPr marL="411480" lvl="1" indent="0" algn="r">
              <a:buNone/>
            </a:pPr>
            <a:r>
              <a:rPr lang="en-US" sz="2000" dirty="0" smtClean="0"/>
              <a:t>This photograph was taken by Don </a:t>
            </a:r>
            <a:r>
              <a:rPr lang="en-US" sz="2000" dirty="0" err="1" smtClean="0"/>
              <a:t>McCullin</a:t>
            </a:r>
            <a:r>
              <a:rPr lang="en-US" sz="2000" dirty="0" smtClean="0"/>
              <a:t> in 1968 of an American solider fighting in the Vietnam War. The soldier is traumatized by war and this photograph captures that emotion. It can be seen as an anti-war photograph as well as one showing the suffering of soldiers. This is a significant image as it showed the world the real effects of war on soldiers and added to the feeling in America that Vietnam was a bad war. In my portraits I want to capture emotions in a direct way using this kind of composition and directness.</a:t>
            </a:r>
            <a:endParaRPr lang="en-US" sz="2000" dirty="0"/>
          </a:p>
          <a:p>
            <a:pPr lvl="1"/>
            <a:endParaRPr lang="en-US" dirty="0"/>
          </a:p>
        </p:txBody>
      </p:sp>
      <p:pic>
        <p:nvPicPr>
          <p:cNvPr id="6" name="Picture 5"/>
          <p:cNvPicPr>
            <a:picLocks noChangeAspect="1"/>
          </p:cNvPicPr>
          <p:nvPr/>
        </p:nvPicPr>
        <p:blipFill>
          <a:blip r:embed="rId2"/>
          <a:stretch>
            <a:fillRect/>
          </a:stretch>
        </p:blipFill>
        <p:spPr>
          <a:xfrm>
            <a:off x="5785869" y="1803788"/>
            <a:ext cx="2783368" cy="4274976"/>
          </a:xfrm>
          <a:prstGeom prst="rect">
            <a:avLst/>
          </a:prstGeom>
        </p:spPr>
      </p:pic>
    </p:spTree>
    <p:extLst>
      <p:ext uri="{BB962C8B-B14F-4D97-AF65-F5344CB8AC3E}">
        <p14:creationId xmlns:p14="http://schemas.microsoft.com/office/powerpoint/2010/main" val="38375812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AO1 – Develop EXAMPLE</a:t>
            </a:r>
            <a:endParaRPr lang="en-US" dirty="0"/>
          </a:p>
        </p:txBody>
      </p:sp>
      <p:sp>
        <p:nvSpPr>
          <p:cNvPr id="3" name="Content Placeholder 2"/>
          <p:cNvSpPr>
            <a:spLocks noGrp="1"/>
          </p:cNvSpPr>
          <p:nvPr>
            <p:ph idx="1"/>
          </p:nvPr>
        </p:nvSpPr>
        <p:spPr>
          <a:xfrm>
            <a:off x="457200" y="1803788"/>
            <a:ext cx="5069968" cy="4274976"/>
          </a:xfrm>
        </p:spPr>
        <p:txBody>
          <a:bodyPr>
            <a:normAutofit lnSpcReduction="10000"/>
          </a:bodyPr>
          <a:lstStyle/>
          <a:p>
            <a:pPr marL="411480" lvl="1" indent="0" algn="r">
              <a:buNone/>
            </a:pPr>
            <a:r>
              <a:rPr lang="en-US" sz="2000" dirty="0" smtClean="0"/>
              <a:t>This photograph was taken by </a:t>
            </a:r>
            <a:r>
              <a:rPr lang="en-US" sz="2000" dirty="0" smtClean="0">
                <a:solidFill>
                  <a:schemeClr val="accent6">
                    <a:lumMod val="90000"/>
                  </a:schemeClr>
                </a:solidFill>
              </a:rPr>
              <a:t>Don </a:t>
            </a:r>
            <a:r>
              <a:rPr lang="en-US" sz="2000" dirty="0" err="1" smtClean="0">
                <a:solidFill>
                  <a:schemeClr val="accent6">
                    <a:lumMod val="90000"/>
                  </a:schemeClr>
                </a:solidFill>
              </a:rPr>
              <a:t>McCullin</a:t>
            </a:r>
            <a:r>
              <a:rPr lang="en-US" sz="2000" dirty="0" smtClean="0">
                <a:solidFill>
                  <a:schemeClr val="accent6">
                    <a:lumMod val="90000"/>
                  </a:schemeClr>
                </a:solidFill>
              </a:rPr>
              <a:t> in 1968 of an American solider fighting in the Vietnam War. </a:t>
            </a:r>
            <a:r>
              <a:rPr lang="en-US" sz="2000" dirty="0" smtClean="0"/>
              <a:t>The </a:t>
            </a:r>
            <a:r>
              <a:rPr lang="en-US" sz="2000" dirty="0" smtClean="0">
                <a:solidFill>
                  <a:srgbClr val="DE9898"/>
                </a:solidFill>
              </a:rPr>
              <a:t>soldier is traumatized by war </a:t>
            </a:r>
            <a:r>
              <a:rPr lang="en-US" sz="2000" dirty="0" smtClean="0"/>
              <a:t>and this photograph captures that emotion. It can be seen as </a:t>
            </a:r>
            <a:r>
              <a:rPr lang="en-US" sz="2000" dirty="0" smtClean="0">
                <a:solidFill>
                  <a:srgbClr val="DE9898"/>
                </a:solidFill>
              </a:rPr>
              <a:t>an anti-war photograph</a:t>
            </a:r>
            <a:r>
              <a:rPr lang="en-US" sz="2000" dirty="0" smtClean="0"/>
              <a:t> as well as one showing the suffering of soldiers. This is a significant image as it showed the world the </a:t>
            </a:r>
            <a:r>
              <a:rPr lang="en-US" sz="2000" dirty="0" smtClean="0">
                <a:solidFill>
                  <a:srgbClr val="DE9898"/>
                </a:solidFill>
              </a:rPr>
              <a:t>real effects of war </a:t>
            </a:r>
            <a:r>
              <a:rPr lang="en-US" sz="2000" dirty="0" smtClean="0"/>
              <a:t>on soldiers and added to the feeling in America that Vietnam was a bad war. </a:t>
            </a:r>
            <a:r>
              <a:rPr lang="en-US" sz="2000" dirty="0" smtClean="0">
                <a:solidFill>
                  <a:srgbClr val="DE9898"/>
                </a:solidFill>
              </a:rPr>
              <a:t>In my portraits I want to capture emotions in a impactful way using this kind of composition and directness.</a:t>
            </a:r>
            <a:endParaRPr lang="en-US" sz="2000" dirty="0">
              <a:solidFill>
                <a:srgbClr val="DE9898"/>
              </a:solidFill>
            </a:endParaRPr>
          </a:p>
          <a:p>
            <a:pPr lvl="1"/>
            <a:endParaRPr lang="en-US" dirty="0"/>
          </a:p>
        </p:txBody>
      </p:sp>
      <p:pic>
        <p:nvPicPr>
          <p:cNvPr id="6" name="Picture 5"/>
          <p:cNvPicPr>
            <a:picLocks noChangeAspect="1"/>
          </p:cNvPicPr>
          <p:nvPr/>
        </p:nvPicPr>
        <p:blipFill>
          <a:blip r:embed="rId2"/>
          <a:stretch>
            <a:fillRect/>
          </a:stretch>
        </p:blipFill>
        <p:spPr>
          <a:xfrm>
            <a:off x="5785869" y="1803788"/>
            <a:ext cx="2783368" cy="4274976"/>
          </a:xfrm>
          <a:prstGeom prst="rect">
            <a:avLst/>
          </a:prstGeom>
        </p:spPr>
      </p:pic>
    </p:spTree>
    <p:extLst>
      <p:ext uri="{BB962C8B-B14F-4D97-AF65-F5344CB8AC3E}">
        <p14:creationId xmlns:p14="http://schemas.microsoft.com/office/powerpoint/2010/main" val="21127903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AO2 - Explore</a:t>
            </a:r>
            <a:endParaRPr lang="en-US" dirty="0"/>
          </a:p>
        </p:txBody>
      </p:sp>
      <p:sp>
        <p:nvSpPr>
          <p:cNvPr id="3" name="Content Placeholder 2"/>
          <p:cNvSpPr>
            <a:spLocks noGrp="1"/>
          </p:cNvSpPr>
          <p:nvPr>
            <p:ph idx="1"/>
          </p:nvPr>
        </p:nvSpPr>
        <p:spPr>
          <a:xfrm>
            <a:off x="457200" y="1646238"/>
            <a:ext cx="8229600" cy="1369696"/>
          </a:xfrm>
        </p:spPr>
        <p:txBody>
          <a:bodyPr/>
          <a:lstStyle/>
          <a:p>
            <a:pPr marL="411480" lvl="1" indent="0">
              <a:buNone/>
            </a:pPr>
            <a:r>
              <a:rPr lang="en-US" sz="2400" dirty="0"/>
              <a:t>Explore</a:t>
            </a:r>
            <a:r>
              <a:rPr lang="en-US" sz="2400" dirty="0"/>
              <a:t> and refine their ideas through experimenting and selecting appropriate resources, media, materials, techniques and processes.</a:t>
            </a:r>
          </a:p>
          <a:p>
            <a:pPr lvl="1"/>
            <a:endParaRPr lang="en-US" dirty="0"/>
          </a:p>
        </p:txBody>
      </p:sp>
      <p:sp>
        <p:nvSpPr>
          <p:cNvPr id="5" name="TextBox 4"/>
          <p:cNvSpPr txBox="1"/>
          <p:nvPr/>
        </p:nvSpPr>
        <p:spPr>
          <a:xfrm>
            <a:off x="849819" y="3054799"/>
            <a:ext cx="7836981" cy="400110"/>
          </a:xfrm>
          <a:prstGeom prst="rect">
            <a:avLst/>
          </a:prstGeom>
          <a:noFill/>
        </p:spPr>
        <p:txBody>
          <a:bodyPr wrap="square" rtlCol="0">
            <a:spAutoFit/>
          </a:bodyPr>
          <a:lstStyle/>
          <a:p>
            <a:r>
              <a:rPr lang="en-US" sz="2000" dirty="0" smtClean="0"/>
              <a:t>APPROPRIATE =  </a:t>
            </a:r>
            <a:r>
              <a:rPr lang="en-US" sz="2000" dirty="0"/>
              <a:t>suitable or proper in the circumstances.</a:t>
            </a:r>
          </a:p>
        </p:txBody>
      </p:sp>
    </p:spTree>
    <p:extLst>
      <p:ext uri="{BB962C8B-B14F-4D97-AF65-F5344CB8AC3E}">
        <p14:creationId xmlns:p14="http://schemas.microsoft.com/office/powerpoint/2010/main" val="4132900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AO2 – Explore EXAMPLE</a:t>
            </a:r>
            <a:endParaRPr lang="en-US" dirty="0"/>
          </a:p>
        </p:txBody>
      </p:sp>
      <p:sp>
        <p:nvSpPr>
          <p:cNvPr id="3" name="Content Placeholder 2"/>
          <p:cNvSpPr>
            <a:spLocks noGrp="1"/>
          </p:cNvSpPr>
          <p:nvPr>
            <p:ph idx="1"/>
          </p:nvPr>
        </p:nvSpPr>
        <p:spPr>
          <a:xfrm>
            <a:off x="457200" y="1803788"/>
            <a:ext cx="5069968" cy="4274976"/>
          </a:xfrm>
        </p:spPr>
        <p:txBody>
          <a:bodyPr>
            <a:normAutofit/>
          </a:bodyPr>
          <a:lstStyle/>
          <a:p>
            <a:pPr marL="411480" lvl="1" indent="0" algn="r">
              <a:buNone/>
            </a:pPr>
            <a:r>
              <a:rPr lang="en-US" sz="2000" dirty="0" smtClean="0"/>
              <a:t>This photograph was taken in an Italian mountain village. I wanted to fill the frame with village and landscape with no sky visible. The image was also over-exposed so I could get detail in the shade of the balcony. This gives the sunny parts a kind of glow which suggests a hot day. The composition shows the building along the right edge of the frame – I did this to emphasize the upright shape of the picture. The picture has not been changed at all in Photoshop. </a:t>
            </a:r>
            <a:endParaRPr lang="en-US" dirty="0"/>
          </a:p>
        </p:txBody>
      </p:sp>
      <p:pic>
        <p:nvPicPr>
          <p:cNvPr id="4" name="Picture 3" descr="DSC0176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2208" y="1803788"/>
            <a:ext cx="2734541" cy="4101812"/>
          </a:xfrm>
          <a:prstGeom prst="rect">
            <a:avLst/>
          </a:prstGeom>
        </p:spPr>
      </p:pic>
    </p:spTree>
    <p:extLst>
      <p:ext uri="{BB962C8B-B14F-4D97-AF65-F5344CB8AC3E}">
        <p14:creationId xmlns:p14="http://schemas.microsoft.com/office/powerpoint/2010/main" val="185179462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AO3 - Record</a:t>
            </a:r>
            <a:endParaRPr lang="en-US" dirty="0"/>
          </a:p>
        </p:txBody>
      </p:sp>
      <p:sp>
        <p:nvSpPr>
          <p:cNvPr id="3" name="Content Placeholder 2"/>
          <p:cNvSpPr>
            <a:spLocks noGrp="1"/>
          </p:cNvSpPr>
          <p:nvPr>
            <p:ph idx="1"/>
          </p:nvPr>
        </p:nvSpPr>
        <p:spPr>
          <a:xfrm>
            <a:off x="457200" y="1646238"/>
            <a:ext cx="8229600" cy="1369696"/>
          </a:xfrm>
        </p:spPr>
        <p:txBody>
          <a:bodyPr>
            <a:noAutofit/>
          </a:bodyPr>
          <a:lstStyle/>
          <a:p>
            <a:pPr marL="411480" lvl="1" indent="0">
              <a:buNone/>
            </a:pPr>
            <a:r>
              <a:rPr lang="en-US" sz="2800" dirty="0"/>
              <a:t>Record ideas, observations and insights relevant to their intentions in visual and/or other forms.</a:t>
            </a:r>
          </a:p>
        </p:txBody>
      </p:sp>
    </p:spTree>
    <p:extLst>
      <p:ext uri="{BB962C8B-B14F-4D97-AF65-F5344CB8AC3E}">
        <p14:creationId xmlns:p14="http://schemas.microsoft.com/office/powerpoint/2010/main" val="30102799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AO3 – Record EXAMPLE</a:t>
            </a:r>
            <a:endParaRPr lang="en-US" dirty="0"/>
          </a:p>
        </p:txBody>
      </p:sp>
      <p:pic>
        <p:nvPicPr>
          <p:cNvPr id="4" name="Picture 3" descr="DSC0176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2208" y="1803788"/>
            <a:ext cx="2734541" cy="4101812"/>
          </a:xfrm>
          <a:prstGeom prst="rect">
            <a:avLst/>
          </a:prstGeom>
        </p:spPr>
      </p:pic>
      <p:sp>
        <p:nvSpPr>
          <p:cNvPr id="5" name="Content Placeholder 2"/>
          <p:cNvSpPr txBox="1">
            <a:spLocks/>
          </p:cNvSpPr>
          <p:nvPr/>
        </p:nvSpPr>
        <p:spPr>
          <a:xfrm>
            <a:off x="280205" y="1803788"/>
            <a:ext cx="5069968" cy="4274976"/>
          </a:xfrm>
          <a:prstGeom prst="rect">
            <a:avLst/>
          </a:prstGeom>
        </p:spPr>
        <p:txBody>
          <a:bodyPr>
            <a:normAutofit lnSpcReduction="10000"/>
          </a:bodyPr>
          <a:lst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411480" lvl="1" indent="0" algn="r">
              <a:buFontTx/>
              <a:buNone/>
            </a:pPr>
            <a:r>
              <a:rPr lang="en-US" sz="2000" dirty="0" smtClean="0"/>
              <a:t>This set of photos was all about me making photos that show a sunny and hot feeling. I visited one village and took time to capture the quiet and hot feeling there. My theme is around weather and this set are successful as they seem so bright and show summer.  This work has been influenced by my research of Martin Parr and the bright colours seen in his work. I have </a:t>
            </a:r>
            <a:r>
              <a:rPr lang="en-US" sz="2000" dirty="0" err="1" smtClean="0"/>
              <a:t>aslo</a:t>
            </a:r>
            <a:r>
              <a:rPr lang="en-US" sz="2000" dirty="0" smtClean="0"/>
              <a:t> been inspired by the careful compositions and framing that I have written about in my research of </a:t>
            </a:r>
            <a:r>
              <a:rPr lang="en-US" sz="2000" dirty="0" err="1" smtClean="0"/>
              <a:t>Kertesz</a:t>
            </a:r>
            <a:r>
              <a:rPr lang="en-US" sz="2000" dirty="0" smtClean="0"/>
              <a:t> and Cartier </a:t>
            </a:r>
            <a:r>
              <a:rPr lang="en-US" sz="2000" dirty="0" err="1" smtClean="0"/>
              <a:t>Bresson</a:t>
            </a:r>
            <a:r>
              <a:rPr lang="en-US" sz="2000" dirty="0" smtClean="0"/>
              <a:t>.  </a:t>
            </a:r>
            <a:endParaRPr lang="en-US" dirty="0"/>
          </a:p>
        </p:txBody>
      </p:sp>
    </p:spTree>
    <p:extLst>
      <p:ext uri="{BB962C8B-B14F-4D97-AF65-F5344CB8AC3E}">
        <p14:creationId xmlns:p14="http://schemas.microsoft.com/office/powerpoint/2010/main" val="133877034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Foundry.thmx</Template>
  <TotalTime>409</TotalTime>
  <Words>765</Words>
  <Application>Microsoft Macintosh PowerPoint</Application>
  <PresentationFormat>On-screen Show (4:3)</PresentationFormat>
  <Paragraphs>56</Paragraphs>
  <Slides>11</Slides>
  <Notes>0</Notes>
  <HiddenSlides>1</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Foundry</vt:lpstr>
      <vt:lpstr>Writing About Photography</vt:lpstr>
      <vt:lpstr>When your work is marked…</vt:lpstr>
      <vt:lpstr>AO1 - Develop</vt:lpstr>
      <vt:lpstr>AO1 – Develop EXAMPLE</vt:lpstr>
      <vt:lpstr>AO1 – Develop EXAMPLE</vt:lpstr>
      <vt:lpstr>AO2 - Explore</vt:lpstr>
      <vt:lpstr>AO2 – Explore EXAMPLE</vt:lpstr>
      <vt:lpstr>AO3 - Record</vt:lpstr>
      <vt:lpstr>AO3 – Record EXAMPLE</vt:lpstr>
      <vt:lpstr>When your work is marked…</vt:lpstr>
      <vt:lpstr>When your work is marked…</vt:lpstr>
    </vt:vector>
  </TitlesOfParts>
  <Company>Woolwich Polytechnic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About Photography</dc:title>
  <dc:creator>User Name</dc:creator>
  <cp:lastModifiedBy>User Name</cp:lastModifiedBy>
  <cp:revision>10</cp:revision>
  <dcterms:created xsi:type="dcterms:W3CDTF">2016-05-27T07:05:41Z</dcterms:created>
  <dcterms:modified xsi:type="dcterms:W3CDTF">2016-05-27T13:54:46Z</dcterms:modified>
</cp:coreProperties>
</file>